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94"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11.12.2014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11.12.2014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11.12.2014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11.12.2014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11.12.2014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11.12.2014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11.12.2014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11.12.2014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11.12.2014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11.12.2014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11.12.2014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11.12.2014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package" Target="../embeddings/_________Microsoft_Word2.docx"/><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15.xml.rels><?xml version="1.0" encoding="UTF-8" standalone="yes"?>
<Relationships xmlns="http://schemas.openxmlformats.org/package/2006/relationships"><Relationship Id="rId3" Type="http://schemas.openxmlformats.org/officeDocument/2006/relationships/package" Target="../embeddings/_________Microsoft_Word3.docx"/><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16.xml.rels><?xml version="1.0" encoding="UTF-8" standalone="yes"?>
<Relationships xmlns="http://schemas.openxmlformats.org/package/2006/relationships"><Relationship Id="rId3" Type="http://schemas.openxmlformats.org/officeDocument/2006/relationships/package" Target="../embeddings/_________Microsoft_Word4.docx"/><Relationship Id="rId2" Type="http://schemas.openxmlformats.org/officeDocument/2006/relationships/slideLayout" Target="../slideLayouts/slideLayout6.xml"/><Relationship Id="rId1" Type="http://schemas.openxmlformats.org/officeDocument/2006/relationships/vmlDrawing" Target="../drawings/vmlDrawing4.vml"/><Relationship Id="rId4" Type="http://schemas.openxmlformats.org/officeDocument/2006/relationships/image" Target="../media/image4.emf"/></Relationships>
</file>

<file path=ppt/slides/_rels/slide17.xml.rels><?xml version="1.0" encoding="UTF-8" standalone="yes"?>
<Relationships xmlns="http://schemas.openxmlformats.org/package/2006/relationships"><Relationship Id="rId3" Type="http://schemas.openxmlformats.org/officeDocument/2006/relationships/package" Target="../embeddings/_________Microsoft_Word5.docx"/><Relationship Id="rId2" Type="http://schemas.openxmlformats.org/officeDocument/2006/relationships/slideLayout" Target="../slideLayouts/slideLayout6.xml"/><Relationship Id="rId1" Type="http://schemas.openxmlformats.org/officeDocument/2006/relationships/vmlDrawing" Target="../drawings/vmlDrawing5.vml"/><Relationship Id="rId4" Type="http://schemas.openxmlformats.org/officeDocument/2006/relationships/image" Target="../media/image5.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package" Target="../embeddings/_________Microsoft_Word1.docx"/><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79512" y="274638"/>
            <a:ext cx="8856984" cy="6178698"/>
          </a:xfrm>
        </p:spPr>
        <p:txBody>
          <a:bodyPr>
            <a:normAutofit/>
          </a:bodyPr>
          <a:lstStyle/>
          <a:p>
            <a:r>
              <a:rPr lang="ru-RU" sz="2400" b="1" dirty="0" smtClean="0">
                <a:latin typeface="Times New Roman" pitchFamily="18" charset="0"/>
                <a:cs typeface="Times New Roman" pitchFamily="18" charset="0"/>
              </a:rPr>
              <a:t>Тема 11</a:t>
            </a:r>
            <a:r>
              <a:rPr lang="ru-RU" sz="2400" b="1" dirty="0">
                <a:latin typeface="Times New Roman" pitchFamily="18" charset="0"/>
                <a:cs typeface="Times New Roman" pitchFamily="18" charset="0"/>
              </a:rPr>
              <a:t>. ОРГАНИЗАЦИЯ СТРАТЕГИЧЕСКОГО КОНТРОЛЯ</a:t>
            </a:r>
            <a:r>
              <a:rPr lang="ru-RU" dirty="0">
                <a:latin typeface="Times New Roman" pitchFamily="18" charset="0"/>
                <a:cs typeface="Times New Roman" pitchFamily="18" charset="0"/>
              </a:rPr>
              <a:t/>
            </a:r>
            <a:br>
              <a:rPr lang="ru-RU" dirty="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1</a:t>
            </a:r>
            <a:r>
              <a:rPr lang="ru-RU" sz="2400" dirty="0">
                <a:latin typeface="Times New Roman" pitchFamily="18" charset="0"/>
                <a:cs typeface="Times New Roman" pitchFamily="18" charset="0"/>
              </a:rPr>
              <a:t>. Роль контроля в реализации </a:t>
            </a:r>
            <a:r>
              <a:rPr lang="ru-RU" sz="2400" dirty="0" smtClean="0">
                <a:latin typeface="Times New Roman" pitchFamily="18" charset="0"/>
                <a:cs typeface="Times New Roman" pitchFamily="18" charset="0"/>
              </a:rPr>
              <a:t>стратегии</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2. Типы систем </a:t>
            </a:r>
            <a:r>
              <a:rPr lang="ru-RU" sz="2400" dirty="0" smtClean="0">
                <a:latin typeface="Times New Roman" pitchFamily="18" charset="0"/>
                <a:cs typeface="Times New Roman" pitchFamily="18" charset="0"/>
              </a:rPr>
              <a:t>контроля</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3. Уровни управления и системы контроля</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363509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84976" cy="6466730"/>
          </a:xfrm>
        </p:spPr>
        <p:txBody>
          <a:bodyPr>
            <a:normAutofit fontScale="90000"/>
          </a:bodyPr>
          <a:lstStyle/>
          <a:p>
            <a:r>
              <a:rPr lang="ru-RU" sz="2700" b="1" i="1" dirty="0">
                <a:latin typeface="Times New Roman" pitchFamily="18" charset="0"/>
                <a:cs typeface="Times New Roman" pitchFamily="18" charset="0"/>
              </a:rPr>
              <a:t>Бюрократический контроль </a:t>
            </a:r>
            <a:r>
              <a:rPr lang="ru-RU" sz="2700" dirty="0" smtClean="0">
                <a:latin typeface="Times New Roman" pitchFamily="18" charset="0"/>
                <a:cs typeface="Times New Roman" pitchFamily="18" charset="0"/>
              </a:rPr>
              <a:t>- директивная форма </a:t>
            </a:r>
            <a:r>
              <a:rPr lang="ru-RU" sz="2700" dirty="0">
                <a:latin typeface="Times New Roman" pitchFamily="18" charset="0"/>
                <a:cs typeface="Times New Roman" pitchFamily="18" charset="0"/>
              </a:rPr>
              <a:t>контролирования поведения подразделений, функциональных органов и </a:t>
            </a:r>
            <a:r>
              <a:rPr lang="ru-RU" sz="2700" dirty="0" smtClean="0">
                <a:latin typeface="Times New Roman" pitchFamily="18" charset="0"/>
                <a:cs typeface="Times New Roman" pitchFamily="18" charset="0"/>
              </a:rPr>
              <a:t>работников: </a:t>
            </a:r>
            <a:r>
              <a:rPr lang="ru-RU" sz="2700" dirty="0">
                <a:latin typeface="Times New Roman" pitchFamily="18" charset="0"/>
                <a:cs typeface="Times New Roman" pitchFamily="18" charset="0"/>
              </a:rPr>
              <a:t>им предписываются наилучшие способы достижения </a:t>
            </a:r>
            <a:r>
              <a:rPr lang="ru-RU" sz="2700" dirty="0" smtClean="0">
                <a:latin typeface="Times New Roman" pitchFamily="18" charset="0"/>
                <a:cs typeface="Times New Roman" pitchFamily="18" charset="0"/>
              </a:rPr>
              <a:t>результатов: </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smtClean="0">
                <a:latin typeface="Times New Roman" pitchFamily="18" charset="0"/>
                <a:cs typeface="Times New Roman" pitchFamily="18" charset="0"/>
              </a:rPr>
              <a:t>1. </a:t>
            </a:r>
            <a:r>
              <a:rPr lang="ru-RU" sz="2700" b="1" dirty="0" smtClean="0">
                <a:latin typeface="Times New Roman" pitchFamily="18" charset="0"/>
                <a:cs typeface="Times New Roman" pitchFamily="18" charset="0"/>
              </a:rPr>
              <a:t>Правила </a:t>
            </a:r>
            <a:r>
              <a:rPr lang="ru-RU" sz="2700" b="1" dirty="0">
                <a:latin typeface="Times New Roman" pitchFamily="18" charset="0"/>
                <a:cs typeface="Times New Roman" pitchFamily="18" charset="0"/>
              </a:rPr>
              <a:t>и процедуры </a:t>
            </a:r>
            <a:r>
              <a:rPr lang="ru-RU" sz="2700" dirty="0">
                <a:latin typeface="Times New Roman" pitchFamily="18" charset="0"/>
                <a:cs typeface="Times New Roman" pitchFamily="18" charset="0"/>
              </a:rPr>
              <a:t>являются руководствами к действию. Они указывают, что должно быть сделано и таким образом стандартное поведение дает предсказуемый результат и предсказуемую реакцию. Обычно они полезны при рутинных ситуациях, но затруднительно их использование в противоположном случае</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smtClean="0">
                <a:latin typeface="Times New Roman" pitchFamily="18" charset="0"/>
                <a:cs typeface="Times New Roman" pitchFamily="18" charset="0"/>
              </a:rPr>
              <a:t>2. </a:t>
            </a:r>
            <a:r>
              <a:rPr lang="ru-RU" sz="2700" b="1" dirty="0" smtClean="0">
                <a:latin typeface="Times New Roman" pitchFamily="18" charset="0"/>
                <a:cs typeface="Times New Roman" pitchFamily="18" charset="0"/>
              </a:rPr>
              <a:t>Бюджеты</a:t>
            </a:r>
            <a:r>
              <a:rPr lang="ru-RU" sz="2700" dirty="0" smtClean="0">
                <a:latin typeface="Times New Roman" pitchFamily="18" charset="0"/>
                <a:cs typeface="Times New Roman" pitchFamily="18" charset="0"/>
              </a:rPr>
              <a:t> </a:t>
            </a:r>
            <a:r>
              <a:rPr lang="ru-RU" sz="2700" dirty="0">
                <a:latin typeface="Times New Roman" pitchFamily="18" charset="0"/>
                <a:cs typeface="Times New Roman" pitchFamily="18" charset="0"/>
              </a:rPr>
              <a:t>- это собрание правил распределения ресурсов. Они определяются структурой организации и устанавливают определенные ограничения. Особое внимание должно быть уделено тому, чтобы при их выполнении не было конфликтов между отделениями и функциональными органами.</a:t>
            </a:r>
            <a:r>
              <a:rPr lang="ru-RU" dirty="0"/>
              <a:t/>
            </a:r>
            <a:br>
              <a:rPr lang="ru-RU" dirty="0"/>
            </a:br>
            <a:endParaRPr lang="ru-RU" dirty="0"/>
          </a:p>
        </p:txBody>
      </p:sp>
    </p:spTree>
    <p:extLst>
      <p:ext uri="{BB962C8B-B14F-4D97-AF65-F5344CB8AC3E}">
        <p14:creationId xmlns:p14="http://schemas.microsoft.com/office/powerpoint/2010/main" val="1159631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856984" cy="6394722"/>
          </a:xfrm>
        </p:spPr>
        <p:txBody>
          <a:bodyPr>
            <a:normAutofit/>
          </a:bodyPr>
          <a:lstStyle/>
          <a:p>
            <a:r>
              <a:rPr lang="ru-RU" sz="2400" dirty="0" smtClean="0">
                <a:latin typeface="Times New Roman" pitchFamily="18" charset="0"/>
                <a:cs typeface="Times New Roman" pitchFamily="18" charset="0"/>
              </a:rPr>
              <a:t>3. </a:t>
            </a:r>
            <a:r>
              <a:rPr lang="ru-RU" sz="2400" b="1" dirty="0" smtClean="0">
                <a:latin typeface="Times New Roman" pitchFamily="18" charset="0"/>
                <a:cs typeface="Times New Roman" pitchFamily="18" charset="0"/>
              </a:rPr>
              <a:t>Стандартизация</a:t>
            </a:r>
            <a:r>
              <a:rPr lang="ru-RU" sz="2400" dirty="0" smtClean="0">
                <a:latin typeface="Times New Roman" pitchFamily="18" charset="0"/>
                <a:cs typeface="Times New Roman" pitchFamily="18" charset="0"/>
              </a:rPr>
              <a:t> </a:t>
            </a:r>
            <a:r>
              <a:rPr lang="ru-RU" sz="2400" dirty="0">
                <a:latin typeface="Times New Roman" pitchFamily="18" charset="0"/>
                <a:cs typeface="Times New Roman" pitchFamily="18" charset="0"/>
              </a:rPr>
              <a:t>- очень важный способ контроля поведения. Стандартизации могут быть подвергнуты входы, процессы и выходы. Входы контролируются с тем, чтобы обеспечить на них высокое качество человеческих или физических ресурсов. Процесс стандартизируется с целью программирования деятельности и обеспечения минимальных издержек и высокого качества. Организационные выходы стандартизируются по специфическим критериям конечной продукции, по качеству и сервисному обслуживанию.</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5126828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856984" cy="6322714"/>
          </a:xfrm>
        </p:spPr>
        <p:txBody>
          <a:bodyPr>
            <a:normAutofit/>
          </a:bodyPr>
          <a:lstStyle/>
          <a:p>
            <a:r>
              <a:rPr lang="ru-RU" sz="2700" b="1" i="1" dirty="0">
                <a:latin typeface="Times New Roman" pitchFamily="18" charset="0"/>
                <a:cs typeface="Times New Roman" pitchFamily="18" charset="0"/>
              </a:rPr>
              <a:t>Контроль со стороны коллектива </a:t>
            </a:r>
            <a:r>
              <a:rPr lang="ru-RU" sz="2700" dirty="0" smtClean="0">
                <a:latin typeface="Times New Roman" pitchFamily="18" charset="0"/>
                <a:cs typeface="Times New Roman" pitchFamily="18" charset="0"/>
              </a:rPr>
              <a:t>основывается </a:t>
            </a:r>
            <a:r>
              <a:rPr lang="ru-RU" sz="2700" dirty="0">
                <a:latin typeface="Times New Roman" pitchFamily="18" charset="0"/>
                <a:cs typeface="Times New Roman" pitchFamily="18" charset="0"/>
              </a:rPr>
              <a:t>на создании внутренней системы результатов </a:t>
            </a:r>
            <a:r>
              <a:rPr lang="ru-RU" sz="2700" dirty="0" smtClean="0">
                <a:latin typeface="Times New Roman" pitchFamily="18" charset="0"/>
                <a:cs typeface="Times New Roman" pitchFamily="18" charset="0"/>
              </a:rPr>
              <a:t>фирмы</a:t>
            </a:r>
            <a:r>
              <a:rPr lang="ru-RU" sz="2700" dirty="0">
                <a:latin typeface="Times New Roman" pitchFamily="18" charset="0"/>
                <a:cs typeface="Times New Roman" pitchFamily="18" charset="0"/>
              </a:rPr>
              <a:t>:</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smtClean="0">
                <a:latin typeface="Times New Roman" pitchFamily="18" charset="0"/>
                <a:cs typeface="Times New Roman" pitchFamily="18" charset="0"/>
              </a:rPr>
              <a:t>1. Работники </a:t>
            </a:r>
            <a:r>
              <a:rPr lang="ru-RU" sz="2700" dirty="0">
                <a:latin typeface="Times New Roman" pitchFamily="18" charset="0"/>
                <a:cs typeface="Times New Roman" pitchFamily="18" charset="0"/>
              </a:rPr>
              <a:t>сами устанавливают </a:t>
            </a:r>
            <a:r>
              <a:rPr lang="ru-RU" sz="2700" b="1" dirty="0">
                <a:latin typeface="Times New Roman" pitchFamily="18" charset="0"/>
                <a:cs typeface="Times New Roman" pitchFamily="18" charset="0"/>
              </a:rPr>
              <a:t>нормы и результаты </a:t>
            </a:r>
            <a:r>
              <a:rPr lang="ru-RU" sz="2700" dirty="0">
                <a:latin typeface="Times New Roman" pitchFamily="18" charset="0"/>
                <a:cs typeface="Times New Roman" pitchFamily="18" charset="0"/>
              </a:rPr>
              <a:t>своего поведения. </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2. Такой </a:t>
            </a:r>
            <a:r>
              <a:rPr lang="ru-RU" sz="2700" dirty="0">
                <a:latin typeface="Times New Roman" pitchFamily="18" charset="0"/>
                <a:cs typeface="Times New Roman" pitchFamily="18" charset="0"/>
              </a:rPr>
              <a:t>контроль полезен в соединении со стандартизацией входов.</a:t>
            </a:r>
            <a:br>
              <a:rPr lang="ru-RU" sz="2700" dirty="0">
                <a:latin typeface="Times New Roman" pitchFamily="18" charset="0"/>
                <a:cs typeface="Times New Roman" pitchFamily="18" charset="0"/>
              </a:rPr>
            </a:br>
            <a:r>
              <a:rPr lang="ru-RU" sz="2700" dirty="0" smtClean="0">
                <a:latin typeface="Times New Roman" pitchFamily="18" charset="0"/>
                <a:cs typeface="Times New Roman" pitchFamily="18" charset="0"/>
              </a:rPr>
              <a:t>3. В </a:t>
            </a:r>
            <a:r>
              <a:rPr lang="ru-RU" sz="2700" dirty="0">
                <a:latin typeface="Times New Roman" pitchFamily="18" charset="0"/>
                <a:cs typeface="Times New Roman" pitchFamily="18" charset="0"/>
              </a:rPr>
              <a:t>большой организации различные отделения или продуктивные линии могут иметь различные культуры, и такая ситуация подрывает связи между ними. </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4. Контроль </a:t>
            </a:r>
            <a:r>
              <a:rPr lang="ru-RU" sz="2700" dirty="0">
                <a:latin typeface="Times New Roman" pitchFamily="18" charset="0"/>
                <a:cs typeface="Times New Roman" pitchFamily="18" charset="0"/>
              </a:rPr>
              <a:t>со стороны коллектива неудобен, когда компания быстро растет или меняется, так как нет времени для учета этих организационных изменений.</a:t>
            </a:r>
            <a:r>
              <a:rPr lang="ru-RU" dirty="0"/>
              <a:t/>
            </a:r>
            <a:br>
              <a:rPr lang="ru-RU" dirty="0"/>
            </a:br>
            <a:endParaRPr lang="ru-RU" dirty="0"/>
          </a:p>
        </p:txBody>
      </p:sp>
    </p:spTree>
    <p:extLst>
      <p:ext uri="{BB962C8B-B14F-4D97-AF65-F5344CB8AC3E}">
        <p14:creationId xmlns:p14="http://schemas.microsoft.com/office/powerpoint/2010/main" val="17123228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856984" cy="6178698"/>
          </a:xfrm>
        </p:spPr>
        <p:txBody>
          <a:bodyPr>
            <a:normAutofit/>
          </a:bodyPr>
          <a:lstStyle/>
          <a:p>
            <a:r>
              <a:rPr lang="ru-RU" sz="2400" b="1" dirty="0">
                <a:latin typeface="Times New Roman" pitchFamily="18" charset="0"/>
                <a:cs typeface="Times New Roman" pitchFamily="18" charset="0"/>
              </a:rPr>
              <a:t>3. Уровни управления </a:t>
            </a:r>
            <a:r>
              <a:rPr lang="ru-RU" sz="2400" b="1" dirty="0" smtClean="0">
                <a:latin typeface="Times New Roman" pitchFamily="18" charset="0"/>
                <a:cs typeface="Times New Roman" pitchFamily="18" charset="0"/>
              </a:rPr>
              <a:t>и </a:t>
            </a:r>
            <a:r>
              <a:rPr lang="ru-RU" sz="2400" b="1" dirty="0">
                <a:latin typeface="Times New Roman" pitchFamily="18" charset="0"/>
                <a:cs typeface="Times New Roman" pitchFamily="18" charset="0"/>
              </a:rPr>
              <a:t>системы </a:t>
            </a:r>
            <a:r>
              <a:rPr lang="ru-RU" sz="2400" b="1" dirty="0" smtClean="0">
                <a:latin typeface="Times New Roman" pitchFamily="18" charset="0"/>
                <a:cs typeface="Times New Roman" pitchFamily="18" charset="0"/>
              </a:rPr>
              <a:t>контроля</a:t>
            </a:r>
            <a:br>
              <a:rPr lang="ru-RU" sz="2400" b="1" dirty="0" smtClean="0">
                <a:latin typeface="Times New Roman" pitchFamily="18" charset="0"/>
                <a:cs typeface="Times New Roman" pitchFamily="18" charset="0"/>
              </a:rPr>
            </a:br>
            <a:r>
              <a:rPr lang="ru-RU" sz="2400" b="1" dirty="0">
                <a:latin typeface="Times New Roman" pitchFamily="18" charset="0"/>
                <a:cs typeface="Times New Roman" pitchFamily="18" charset="0"/>
              </a:rPr>
              <a:t/>
            </a:r>
            <a:br>
              <a:rPr lang="ru-RU" sz="2400" b="1" dirty="0">
                <a:latin typeface="Times New Roman" pitchFamily="18" charset="0"/>
                <a:cs typeface="Times New Roman" pitchFamily="18" charset="0"/>
              </a:rPr>
            </a:br>
            <a:r>
              <a:rPr lang="ru-RU" sz="2400" dirty="0">
                <a:latin typeface="Times New Roman" pitchFamily="18" charset="0"/>
                <a:cs typeface="Times New Roman" pitchFamily="18" charset="0"/>
              </a:rPr>
              <a:t>Стратегический выбор на функциональном, СЗХ и корпоративном уровнях естественным образом определяет структуру управления и системы контроля.</a:t>
            </a:r>
            <a:br>
              <a:rPr lang="ru-RU" sz="2400" dirty="0">
                <a:latin typeface="Times New Roman" pitchFamily="18" charset="0"/>
                <a:cs typeface="Times New Roman" pitchFamily="18" charset="0"/>
              </a:rPr>
            </a:br>
            <a:endParaRPr lang="ru-RU"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6969381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9036496" cy="1642194"/>
          </a:xfrm>
        </p:spPr>
        <p:txBody>
          <a:bodyPr>
            <a:normAutofit fontScale="90000"/>
          </a:bodyPr>
          <a:lstStyle/>
          <a:p>
            <a:r>
              <a:rPr lang="ru-RU" sz="2700" i="1" dirty="0" smtClean="0">
                <a:latin typeface="Times New Roman" pitchFamily="18" charset="0"/>
                <a:cs typeface="Times New Roman" pitchFamily="18" charset="0"/>
              </a:rPr>
              <a:t/>
            </a:r>
            <a:br>
              <a:rPr lang="ru-RU" sz="2700" i="1" dirty="0" smtClean="0">
                <a:latin typeface="Times New Roman" pitchFamily="18" charset="0"/>
                <a:cs typeface="Times New Roman" pitchFamily="18" charset="0"/>
              </a:rPr>
            </a:br>
            <a:r>
              <a:rPr lang="ru-RU" sz="2700" i="1" dirty="0">
                <a:latin typeface="Times New Roman" pitchFamily="18" charset="0"/>
                <a:cs typeface="Times New Roman" pitchFamily="18" charset="0"/>
              </a:rPr>
              <a:t/>
            </a:r>
            <a:br>
              <a:rPr lang="ru-RU" sz="2700" i="1" dirty="0">
                <a:latin typeface="Times New Roman" pitchFamily="18" charset="0"/>
                <a:cs typeface="Times New Roman" pitchFamily="18" charset="0"/>
              </a:rPr>
            </a:br>
            <a:r>
              <a:rPr lang="ru-RU" sz="2700" i="1" dirty="0" smtClean="0">
                <a:latin typeface="Times New Roman" pitchFamily="18" charset="0"/>
                <a:cs typeface="Times New Roman" pitchFamily="18" charset="0"/>
              </a:rPr>
              <a:t/>
            </a:r>
            <a:br>
              <a:rPr lang="ru-RU" sz="2700" i="1" dirty="0" smtClean="0">
                <a:latin typeface="Times New Roman" pitchFamily="18" charset="0"/>
                <a:cs typeface="Times New Roman" pitchFamily="18" charset="0"/>
              </a:rPr>
            </a:br>
            <a:r>
              <a:rPr lang="ru-RU" sz="2700" i="1" dirty="0">
                <a:latin typeface="Times New Roman" pitchFamily="18" charset="0"/>
                <a:cs typeface="Times New Roman" pitchFamily="18" charset="0"/>
              </a:rPr>
              <a:t/>
            </a:r>
            <a:br>
              <a:rPr lang="ru-RU" sz="2700" i="1" dirty="0">
                <a:latin typeface="Times New Roman" pitchFamily="18" charset="0"/>
                <a:cs typeface="Times New Roman" pitchFamily="18" charset="0"/>
              </a:rPr>
            </a:br>
            <a:r>
              <a:rPr lang="ru-RU" sz="2700" i="1" dirty="0" smtClean="0">
                <a:latin typeface="Times New Roman" pitchFamily="18" charset="0"/>
                <a:cs typeface="Times New Roman" pitchFamily="18" charset="0"/>
              </a:rPr>
              <a:t>А</a:t>
            </a:r>
            <a:r>
              <a:rPr lang="ru-RU" sz="2700" i="1" dirty="0">
                <a:latin typeface="Times New Roman" pitchFamily="18" charset="0"/>
                <a:cs typeface="Times New Roman" pitchFamily="18" charset="0"/>
              </a:rPr>
              <a:t>. Функциональный </a:t>
            </a:r>
            <a:r>
              <a:rPr lang="ru-RU" sz="2700" i="1" dirty="0" smtClean="0">
                <a:latin typeface="Times New Roman" pitchFamily="18" charset="0"/>
                <a:cs typeface="Times New Roman" pitchFamily="18" charset="0"/>
              </a:rPr>
              <a:t>уровень</a:t>
            </a:r>
            <a:br>
              <a:rPr lang="ru-RU" sz="2700" i="1" dirty="0" smtClean="0">
                <a:latin typeface="Times New Roman" pitchFamily="18" charset="0"/>
                <a:cs typeface="Times New Roman" pitchFamily="18" charset="0"/>
              </a:rPr>
            </a:br>
            <a:r>
              <a:rPr lang="ru-RU" sz="2700" i="1" dirty="0" smtClean="0">
                <a:latin typeface="Times New Roman" pitchFamily="18" charset="0"/>
                <a:cs typeface="Times New Roman" pitchFamily="18" charset="0"/>
              </a:rPr>
              <a:t/>
            </a:r>
            <a:br>
              <a:rPr lang="ru-RU" sz="2700" i="1" dirty="0" smtClean="0">
                <a:latin typeface="Times New Roman" pitchFamily="18" charset="0"/>
                <a:cs typeface="Times New Roman" pitchFamily="18" charset="0"/>
              </a:rPr>
            </a:br>
            <a:r>
              <a:rPr lang="ru-RU" sz="2700" dirty="0">
                <a:latin typeface="Times New Roman" pitchFamily="18" charset="0"/>
                <a:cs typeface="Times New Roman" pitchFamily="18" charset="0"/>
              </a:rPr>
              <a:t>Таблица </a:t>
            </a:r>
            <a:r>
              <a:rPr lang="ru-RU" sz="2700" dirty="0" smtClean="0">
                <a:latin typeface="Times New Roman" pitchFamily="18" charset="0"/>
                <a:cs typeface="Times New Roman" pitchFamily="18" charset="0"/>
              </a:rPr>
              <a:t>2 - Типы </a:t>
            </a:r>
            <a:r>
              <a:rPr lang="ru-RU" sz="2700" dirty="0">
                <a:latin typeface="Times New Roman" pitchFamily="18" charset="0"/>
                <a:cs typeface="Times New Roman" pitchFamily="18" charset="0"/>
              </a:rPr>
              <a:t>структур управления и контроля</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для основных функций деятельности фирмы </a:t>
            </a:r>
            <a:r>
              <a:rPr lang="ru-RU" dirty="0"/>
              <a:t/>
            </a:r>
            <a:br>
              <a:rPr lang="ru-RU" dirty="0"/>
            </a:br>
            <a:r>
              <a:rPr lang="ru-RU" dirty="0"/>
              <a:t/>
            </a:r>
            <a:br>
              <a:rPr lang="ru-RU" dirty="0"/>
            </a:br>
            <a:endParaRPr lang="ru-RU" dirty="0"/>
          </a:p>
        </p:txBody>
      </p:sp>
      <p:graphicFrame>
        <p:nvGraphicFramePr>
          <p:cNvPr id="3" name="Объект 2"/>
          <p:cNvGraphicFramePr>
            <a:graphicFrameLocks noChangeAspect="1"/>
          </p:cNvGraphicFramePr>
          <p:nvPr>
            <p:extLst>
              <p:ext uri="{D42A27DB-BD31-4B8C-83A1-F6EECF244321}">
                <p14:modId xmlns:p14="http://schemas.microsoft.com/office/powerpoint/2010/main" val="1274190846"/>
              </p:ext>
            </p:extLst>
          </p:nvPr>
        </p:nvGraphicFramePr>
        <p:xfrm>
          <a:off x="107504" y="2003425"/>
          <a:ext cx="8856984" cy="5241999"/>
        </p:xfrm>
        <a:graphic>
          <a:graphicData uri="http://schemas.openxmlformats.org/presentationml/2006/ole">
            <mc:AlternateContent xmlns:mc="http://schemas.openxmlformats.org/markup-compatibility/2006">
              <mc:Choice xmlns:v="urn:schemas-microsoft-com:vml" Requires="v">
                <p:oleObj spid="_x0000_s2053" name="Документ" r:id="rId3" imgW="5992290" imgH="2849618" progId="Word.Document.12">
                  <p:embed/>
                </p:oleObj>
              </mc:Choice>
              <mc:Fallback>
                <p:oleObj name="Документ" r:id="rId3" imgW="5992290" imgH="2849618" progId="Word.Document.12">
                  <p:embed/>
                  <p:pic>
                    <p:nvPicPr>
                      <p:cNvPr id="0" name=""/>
                      <p:cNvPicPr/>
                      <p:nvPr/>
                    </p:nvPicPr>
                    <p:blipFill>
                      <a:blip r:embed="rId4"/>
                      <a:stretch>
                        <a:fillRect/>
                      </a:stretch>
                    </p:blipFill>
                    <p:spPr>
                      <a:xfrm>
                        <a:off x="107504" y="2003425"/>
                        <a:ext cx="8856984" cy="5241999"/>
                      </a:xfrm>
                      <a:prstGeom prst="rect">
                        <a:avLst/>
                      </a:prstGeom>
                    </p:spPr>
                  </p:pic>
                </p:oleObj>
              </mc:Fallback>
            </mc:AlternateContent>
          </a:graphicData>
        </a:graphic>
      </p:graphicFrame>
    </p:spTree>
    <p:extLst>
      <p:ext uri="{BB962C8B-B14F-4D97-AF65-F5344CB8AC3E}">
        <p14:creationId xmlns:p14="http://schemas.microsoft.com/office/powerpoint/2010/main" val="2652722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9036496" cy="1786210"/>
          </a:xfrm>
        </p:spPr>
        <p:txBody>
          <a:bodyPr>
            <a:normAutofit fontScale="90000"/>
          </a:bodyPr>
          <a:lstStyle/>
          <a:p>
            <a:pPr>
              <a:lnSpc>
                <a:spcPct val="85000"/>
              </a:lnSpc>
            </a:pPr>
            <a:r>
              <a:rPr lang="ru-RU" sz="2700" i="1" dirty="0" smtClean="0">
                <a:latin typeface="Times New Roman" pitchFamily="18" charset="0"/>
                <a:cs typeface="Times New Roman" pitchFamily="18" charset="0"/>
              </a:rPr>
              <a:t/>
            </a:r>
            <a:br>
              <a:rPr lang="ru-RU" sz="2700" i="1" dirty="0" smtClean="0">
                <a:latin typeface="Times New Roman" pitchFamily="18" charset="0"/>
                <a:cs typeface="Times New Roman" pitchFamily="18" charset="0"/>
              </a:rPr>
            </a:br>
            <a:r>
              <a:rPr lang="ru-RU" sz="2400" i="1" dirty="0" smtClean="0">
                <a:latin typeface="Times New Roman" pitchFamily="18" charset="0"/>
                <a:cs typeface="Times New Roman" pitchFamily="18" charset="0"/>
              </a:rPr>
              <a:t>Б</a:t>
            </a:r>
            <a:r>
              <a:rPr lang="ru-RU" sz="2400" i="1" dirty="0">
                <a:latin typeface="Times New Roman" pitchFamily="18" charset="0"/>
                <a:cs typeface="Times New Roman" pitchFamily="18" charset="0"/>
              </a:rPr>
              <a:t>. Уровень СЗХ (отраслевого бизнеса)</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Выбор системы контроля зависит от используемой стратегии (табл</a:t>
            </a:r>
            <a:r>
              <a:rPr lang="ru-RU" sz="2400" dirty="0" smtClean="0">
                <a:latin typeface="Times New Roman" pitchFamily="18" charset="0"/>
                <a:cs typeface="Times New Roman" pitchFamily="18" charset="0"/>
              </a:rPr>
              <a:t>. 3</a:t>
            </a:r>
            <a:r>
              <a:rPr lang="ru-RU" sz="2400" dirty="0">
                <a:latin typeface="Times New Roman" pitchFamily="18" charset="0"/>
                <a:cs typeface="Times New Roman" pitchFamily="18" charset="0"/>
              </a:rPr>
              <a:t>) и стадии жизненного цикла отрасли (табл. </a:t>
            </a:r>
            <a:r>
              <a:rPr lang="ru-RU" sz="2400" dirty="0" smtClean="0">
                <a:latin typeface="Times New Roman" pitchFamily="18" charset="0"/>
                <a:cs typeface="Times New Roman" pitchFamily="18" charset="0"/>
              </a:rPr>
              <a:t>4).</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Таблица </a:t>
            </a:r>
            <a:r>
              <a:rPr lang="ru-RU" sz="2400" dirty="0" smtClean="0">
                <a:latin typeface="Times New Roman" pitchFamily="18" charset="0"/>
                <a:cs typeface="Times New Roman" pitchFamily="18" charset="0"/>
              </a:rPr>
              <a:t>3 - Использование </a:t>
            </a:r>
            <a:r>
              <a:rPr lang="ru-RU" sz="2400" dirty="0">
                <a:latin typeface="Times New Roman" pitchFamily="18" charset="0"/>
                <a:cs typeface="Times New Roman" pitchFamily="18" charset="0"/>
              </a:rPr>
              <a:t>систем контроля при различных </a:t>
            </a:r>
            <a:r>
              <a:rPr lang="ru-RU" sz="2700" dirty="0">
                <a:latin typeface="Times New Roman" pitchFamily="18" charset="0"/>
                <a:cs typeface="Times New Roman" pitchFamily="18" charset="0"/>
              </a:rPr>
              <a:t>стратегиях </a:t>
            </a:r>
            <a:r>
              <a:rPr lang="ru-RU" dirty="0"/>
              <a:t/>
            </a:r>
            <a:br>
              <a:rPr lang="ru-RU" dirty="0"/>
            </a:br>
            <a:endParaRPr lang="ru-RU" dirty="0"/>
          </a:p>
        </p:txBody>
      </p:sp>
      <p:graphicFrame>
        <p:nvGraphicFramePr>
          <p:cNvPr id="3" name="Объект 2"/>
          <p:cNvGraphicFramePr>
            <a:graphicFrameLocks noChangeAspect="1"/>
          </p:cNvGraphicFramePr>
          <p:nvPr>
            <p:extLst>
              <p:ext uri="{D42A27DB-BD31-4B8C-83A1-F6EECF244321}">
                <p14:modId xmlns:p14="http://schemas.microsoft.com/office/powerpoint/2010/main" val="1737487633"/>
              </p:ext>
            </p:extLst>
          </p:nvPr>
        </p:nvGraphicFramePr>
        <p:xfrm>
          <a:off x="179512" y="1988840"/>
          <a:ext cx="8784976" cy="5112568"/>
        </p:xfrm>
        <a:graphic>
          <a:graphicData uri="http://schemas.openxmlformats.org/presentationml/2006/ole">
            <mc:AlternateContent xmlns:mc="http://schemas.openxmlformats.org/markup-compatibility/2006">
              <mc:Choice xmlns:v="urn:schemas-microsoft-com:vml" Requires="v">
                <p:oleObj spid="_x0000_s3076" name="Документ" r:id="rId3" imgW="5992290" imgH="3788192" progId="Word.Document.12">
                  <p:embed/>
                </p:oleObj>
              </mc:Choice>
              <mc:Fallback>
                <p:oleObj name="Документ" r:id="rId3" imgW="5992290" imgH="3788192" progId="Word.Document.12">
                  <p:embed/>
                  <p:pic>
                    <p:nvPicPr>
                      <p:cNvPr id="0" name=""/>
                      <p:cNvPicPr/>
                      <p:nvPr/>
                    </p:nvPicPr>
                    <p:blipFill>
                      <a:blip r:embed="rId4"/>
                      <a:stretch>
                        <a:fillRect/>
                      </a:stretch>
                    </p:blipFill>
                    <p:spPr>
                      <a:xfrm>
                        <a:off x="179512" y="1988840"/>
                        <a:ext cx="8784976" cy="5112568"/>
                      </a:xfrm>
                      <a:prstGeom prst="rect">
                        <a:avLst/>
                      </a:prstGeom>
                    </p:spPr>
                  </p:pic>
                </p:oleObj>
              </mc:Fallback>
            </mc:AlternateContent>
          </a:graphicData>
        </a:graphic>
      </p:graphicFrame>
    </p:spTree>
    <p:extLst>
      <p:ext uri="{BB962C8B-B14F-4D97-AF65-F5344CB8AC3E}">
        <p14:creationId xmlns:p14="http://schemas.microsoft.com/office/powerpoint/2010/main" val="13904003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928992" cy="634082"/>
          </a:xfrm>
        </p:spPr>
        <p:txBody>
          <a:bodyPr>
            <a:normAutofit fontScale="90000"/>
          </a:bodyPr>
          <a:lstStyle/>
          <a:p>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Таблица 4 - Стадии </a:t>
            </a:r>
            <a:r>
              <a:rPr lang="ru-RU" sz="2700" dirty="0">
                <a:latin typeface="Times New Roman" pitchFamily="18" charset="0"/>
                <a:cs typeface="Times New Roman" pitchFamily="18" charset="0"/>
              </a:rPr>
              <a:t>жизненного цикла СЗХ и типы контроля</a:t>
            </a:r>
            <a:r>
              <a:rPr lang="ru-RU" dirty="0"/>
              <a:t/>
            </a:r>
            <a:br>
              <a:rPr lang="ru-RU" dirty="0"/>
            </a:br>
            <a:endParaRPr lang="ru-RU" dirty="0"/>
          </a:p>
        </p:txBody>
      </p:sp>
      <p:graphicFrame>
        <p:nvGraphicFramePr>
          <p:cNvPr id="4" name="Объект 3"/>
          <p:cNvGraphicFramePr>
            <a:graphicFrameLocks noChangeAspect="1"/>
          </p:cNvGraphicFramePr>
          <p:nvPr>
            <p:extLst>
              <p:ext uri="{D42A27DB-BD31-4B8C-83A1-F6EECF244321}">
                <p14:modId xmlns:p14="http://schemas.microsoft.com/office/powerpoint/2010/main" val="1892028724"/>
              </p:ext>
            </p:extLst>
          </p:nvPr>
        </p:nvGraphicFramePr>
        <p:xfrm>
          <a:off x="179512" y="908720"/>
          <a:ext cx="8784976" cy="6120679"/>
        </p:xfrm>
        <a:graphic>
          <a:graphicData uri="http://schemas.openxmlformats.org/presentationml/2006/ole">
            <mc:AlternateContent xmlns:mc="http://schemas.openxmlformats.org/markup-compatibility/2006">
              <mc:Choice xmlns:v="urn:schemas-microsoft-com:vml" Requires="v">
                <p:oleObj spid="_x0000_s4099" name="Документ" r:id="rId3" imgW="5954582" imgH="2566206" progId="Word.Document.12">
                  <p:embed/>
                </p:oleObj>
              </mc:Choice>
              <mc:Fallback>
                <p:oleObj name="Документ" r:id="rId3" imgW="5954582" imgH="2566206" progId="Word.Document.12">
                  <p:embed/>
                  <p:pic>
                    <p:nvPicPr>
                      <p:cNvPr id="0" name=""/>
                      <p:cNvPicPr/>
                      <p:nvPr/>
                    </p:nvPicPr>
                    <p:blipFill>
                      <a:blip r:embed="rId4"/>
                      <a:stretch>
                        <a:fillRect/>
                      </a:stretch>
                    </p:blipFill>
                    <p:spPr>
                      <a:xfrm>
                        <a:off x="179512" y="908720"/>
                        <a:ext cx="8784976" cy="6120679"/>
                      </a:xfrm>
                      <a:prstGeom prst="rect">
                        <a:avLst/>
                      </a:prstGeom>
                    </p:spPr>
                  </p:pic>
                </p:oleObj>
              </mc:Fallback>
            </mc:AlternateContent>
          </a:graphicData>
        </a:graphic>
      </p:graphicFrame>
    </p:spTree>
    <p:extLst>
      <p:ext uri="{BB962C8B-B14F-4D97-AF65-F5344CB8AC3E}">
        <p14:creationId xmlns:p14="http://schemas.microsoft.com/office/powerpoint/2010/main" val="5254814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43408"/>
            <a:ext cx="9036496" cy="2232248"/>
          </a:xfrm>
        </p:spPr>
        <p:txBody>
          <a:bodyPr>
            <a:normAutofit fontScale="90000"/>
          </a:bodyPr>
          <a:lstStyle/>
          <a:p>
            <a:r>
              <a:rPr lang="ru-RU" sz="2700" i="1" dirty="0" smtClean="0">
                <a:latin typeface="Times New Roman" pitchFamily="18" charset="0"/>
                <a:cs typeface="Times New Roman" pitchFamily="18" charset="0"/>
              </a:rPr>
              <a:t/>
            </a:r>
            <a:br>
              <a:rPr lang="ru-RU" sz="2700" i="1" dirty="0" smtClean="0">
                <a:latin typeface="Times New Roman" pitchFamily="18" charset="0"/>
                <a:cs typeface="Times New Roman" pitchFamily="18" charset="0"/>
              </a:rPr>
            </a:br>
            <a:r>
              <a:rPr lang="ru-RU" sz="2700" i="1" dirty="0" smtClean="0">
                <a:latin typeface="Times New Roman" pitchFamily="18" charset="0"/>
                <a:cs typeface="Times New Roman" pitchFamily="18" charset="0"/>
              </a:rPr>
              <a:t/>
            </a:r>
            <a:br>
              <a:rPr lang="ru-RU" sz="2700" i="1" dirty="0" smtClean="0">
                <a:latin typeface="Times New Roman" pitchFamily="18" charset="0"/>
                <a:cs typeface="Times New Roman" pitchFamily="18" charset="0"/>
              </a:rPr>
            </a:br>
            <a:r>
              <a:rPr lang="ru-RU" sz="2400" i="1" dirty="0" smtClean="0">
                <a:latin typeface="Times New Roman" pitchFamily="18" charset="0"/>
                <a:cs typeface="Times New Roman" pitchFamily="18" charset="0"/>
              </a:rPr>
              <a:t>В</a:t>
            </a:r>
            <a:r>
              <a:rPr lang="ru-RU" sz="2400" i="1" dirty="0">
                <a:latin typeface="Times New Roman" pitchFamily="18" charset="0"/>
                <a:cs typeface="Times New Roman" pitchFamily="18" charset="0"/>
              </a:rPr>
              <a:t>. Система контроля на уровне корпорации</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Структуры управления и контроля зависят от выбранной стратегии, степени синергизма СЗХ (табл. </a:t>
            </a:r>
            <a:r>
              <a:rPr lang="ru-RU" sz="2400" dirty="0" smtClean="0">
                <a:latin typeface="Times New Roman" pitchFamily="18" charset="0"/>
                <a:cs typeface="Times New Roman" pitchFamily="18" charset="0"/>
              </a:rPr>
              <a:t>5</a:t>
            </a:r>
            <a:r>
              <a:rPr lang="ru-RU" sz="2400" dirty="0">
                <a:latin typeface="Times New Roman" pitchFamily="18" charset="0"/>
                <a:cs typeface="Times New Roman" pitchFamily="18" charset="0"/>
              </a:rPr>
              <a:t>).</a:t>
            </a:r>
            <a:br>
              <a:rPr lang="ru-RU" sz="2400" dirty="0">
                <a:latin typeface="Times New Roman" pitchFamily="18" charset="0"/>
                <a:cs typeface="Times New Roman" pitchFamily="18" charset="0"/>
              </a:rPr>
            </a:b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Таблица 5 - Корпоративная </a:t>
            </a:r>
            <a:r>
              <a:rPr lang="ru-RU" sz="2400" dirty="0">
                <a:latin typeface="Times New Roman" pitchFamily="18" charset="0"/>
                <a:cs typeface="Times New Roman" pitchFamily="18" charset="0"/>
              </a:rPr>
              <a:t>стратегия и типы контроля</a:t>
            </a:r>
            <a:r>
              <a:rPr lang="ru-RU" dirty="0"/>
              <a:t/>
            </a:r>
            <a:br>
              <a:rPr lang="ru-RU" dirty="0"/>
            </a:br>
            <a:endParaRPr lang="ru-RU" dirty="0"/>
          </a:p>
        </p:txBody>
      </p:sp>
      <p:graphicFrame>
        <p:nvGraphicFramePr>
          <p:cNvPr id="3" name="Объект 2"/>
          <p:cNvGraphicFramePr>
            <a:graphicFrameLocks noChangeAspect="1"/>
          </p:cNvGraphicFramePr>
          <p:nvPr>
            <p:extLst>
              <p:ext uri="{D42A27DB-BD31-4B8C-83A1-F6EECF244321}">
                <p14:modId xmlns:p14="http://schemas.microsoft.com/office/powerpoint/2010/main" val="2609780194"/>
              </p:ext>
            </p:extLst>
          </p:nvPr>
        </p:nvGraphicFramePr>
        <p:xfrm>
          <a:off x="107504" y="1844824"/>
          <a:ext cx="8784976" cy="5184576"/>
        </p:xfrm>
        <a:graphic>
          <a:graphicData uri="http://schemas.openxmlformats.org/presentationml/2006/ole">
            <mc:AlternateContent xmlns:mc="http://schemas.openxmlformats.org/markup-compatibility/2006">
              <mc:Choice xmlns:v="urn:schemas-microsoft-com:vml" Requires="v">
                <p:oleObj spid="_x0000_s5122" name="Документ" r:id="rId3" imgW="5992290" imgH="3963792" progId="Word.Document.12">
                  <p:embed/>
                </p:oleObj>
              </mc:Choice>
              <mc:Fallback>
                <p:oleObj name="Документ" r:id="rId3" imgW="5992290" imgH="3963792" progId="Word.Document.12">
                  <p:embed/>
                  <p:pic>
                    <p:nvPicPr>
                      <p:cNvPr id="0" name=""/>
                      <p:cNvPicPr/>
                      <p:nvPr/>
                    </p:nvPicPr>
                    <p:blipFill>
                      <a:blip r:embed="rId4"/>
                      <a:stretch>
                        <a:fillRect/>
                      </a:stretch>
                    </p:blipFill>
                    <p:spPr>
                      <a:xfrm>
                        <a:off x="107504" y="1844824"/>
                        <a:ext cx="8784976" cy="5184576"/>
                      </a:xfrm>
                      <a:prstGeom prst="rect">
                        <a:avLst/>
                      </a:prstGeom>
                    </p:spPr>
                  </p:pic>
                </p:oleObj>
              </mc:Fallback>
            </mc:AlternateContent>
          </a:graphicData>
        </a:graphic>
      </p:graphicFrame>
    </p:spTree>
    <p:extLst>
      <p:ext uri="{BB962C8B-B14F-4D97-AF65-F5344CB8AC3E}">
        <p14:creationId xmlns:p14="http://schemas.microsoft.com/office/powerpoint/2010/main" val="790473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928992" cy="6394722"/>
          </a:xfrm>
        </p:spPr>
        <p:txBody>
          <a:bodyPr>
            <a:normAutofit/>
          </a:bodyPr>
          <a:lstStyle/>
          <a:p>
            <a:r>
              <a:rPr lang="ru-RU" sz="2700" b="1" dirty="0">
                <a:latin typeface="Times New Roman" pitchFamily="18" charset="0"/>
                <a:cs typeface="Times New Roman" pitchFamily="18" charset="0"/>
              </a:rPr>
              <a:t>1. Роль контроля в реализации стратегии </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Реализация </a:t>
            </a:r>
            <a:r>
              <a:rPr lang="ru-RU" sz="2700" dirty="0">
                <a:latin typeface="Times New Roman" pitchFamily="18" charset="0"/>
                <a:cs typeface="Times New Roman" pitchFamily="18" charset="0"/>
              </a:rPr>
              <a:t>стратегии включает выбор правильной комбинации структуры и контроля реализации стратегии компании.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Системы стратегического контроля являются системами формального целеполагания контроля, наблюдения, оценок и обратной связи, которые обеспечивают менеджеров информацией о деятельности организации и необходимости корректирующих воздействий. </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dirty="0"/>
              <a:t/>
            </a:r>
            <a:br>
              <a:rPr lang="ru-RU" dirty="0"/>
            </a:br>
            <a:endParaRPr lang="ru-RU" dirty="0"/>
          </a:p>
        </p:txBody>
      </p:sp>
    </p:spTree>
    <p:extLst>
      <p:ext uri="{BB962C8B-B14F-4D97-AF65-F5344CB8AC3E}">
        <p14:creationId xmlns:p14="http://schemas.microsoft.com/office/powerpoint/2010/main" val="2829308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036496" cy="6394722"/>
          </a:xfrm>
        </p:spPr>
        <p:txBody>
          <a:bodyPr>
            <a:normAutofit/>
          </a:bodyPr>
          <a:lstStyle/>
          <a:p>
            <a:r>
              <a:rPr lang="ru-RU" sz="2400" dirty="0">
                <a:latin typeface="Times New Roman" pitchFamily="18" charset="0"/>
                <a:cs typeface="Times New Roman" pitchFamily="18" charset="0"/>
              </a:rPr>
              <a:t>Следовательно, система контроля должна реализовать </a:t>
            </a:r>
            <a:r>
              <a:rPr lang="ru-RU" sz="2400" b="1" dirty="0">
                <a:latin typeface="Times New Roman" pitchFamily="18" charset="0"/>
                <a:cs typeface="Times New Roman" pitchFamily="18" charset="0"/>
              </a:rPr>
              <a:t>четыре ступени действий</a:t>
            </a:r>
            <a:r>
              <a:rPr lang="ru-RU" sz="2400" b="1" dirty="0" smtClean="0">
                <a:latin typeface="Times New Roman" pitchFamily="18" charset="0"/>
                <a:cs typeface="Times New Roman" pitchFamily="18" charset="0"/>
              </a:rPr>
              <a:t>:</a:t>
            </a:r>
            <a:br>
              <a:rPr lang="ru-RU" sz="2400" b="1" dirty="0" smtClean="0">
                <a:latin typeface="Times New Roman" pitchFamily="18" charset="0"/>
                <a:cs typeface="Times New Roman" pitchFamily="18" charset="0"/>
              </a:rPr>
            </a:br>
            <a:r>
              <a:rPr lang="ru-RU" sz="2400" b="1" dirty="0">
                <a:latin typeface="Times New Roman" pitchFamily="18" charset="0"/>
                <a:cs typeface="Times New Roman" pitchFamily="18" charset="0"/>
              </a:rPr>
              <a:t/>
            </a:r>
            <a:br>
              <a:rPr lang="ru-RU" sz="2400" b="1" dirty="0">
                <a:latin typeface="Times New Roman" pitchFamily="18" charset="0"/>
                <a:cs typeface="Times New Roman" pitchFamily="18" charset="0"/>
              </a:rPr>
            </a:br>
            <a:r>
              <a:rPr lang="ru-RU" sz="2400" dirty="0">
                <a:latin typeface="Times New Roman" pitchFamily="18" charset="0"/>
                <a:cs typeface="Times New Roman" pitchFamily="18" charset="0"/>
              </a:rPr>
              <a:t>- установление стандартов оценки функционирования, которые должны разрабатываться одновременно со стратегией</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создание измерительной системы, которая покажет степень достижения целей, что является комплексной задачей, так как многие действия трудно оценить</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сравнение реального функционирования с установленными целями</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оценка результатов сравнения и выработка, при необходимости, корректирующих действий.</a:t>
            </a:r>
            <a:endParaRPr lang="ru-RU" sz="2400" dirty="0"/>
          </a:p>
        </p:txBody>
      </p:sp>
    </p:spTree>
    <p:extLst>
      <p:ext uri="{BB962C8B-B14F-4D97-AF65-F5344CB8AC3E}">
        <p14:creationId xmlns:p14="http://schemas.microsoft.com/office/powerpoint/2010/main" val="2352894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12968" cy="6322714"/>
          </a:xfrm>
        </p:spPr>
        <p:txBody>
          <a:bodyPr>
            <a:normAutofit/>
          </a:bodyPr>
          <a:lstStyle/>
          <a:p>
            <a:r>
              <a:rPr lang="ru-RU" sz="2400" b="1" dirty="0">
                <a:latin typeface="Times New Roman" pitchFamily="18" charset="0"/>
                <a:cs typeface="Times New Roman" pitchFamily="18" charset="0"/>
              </a:rPr>
              <a:t>2. Типы систем </a:t>
            </a:r>
            <a:r>
              <a:rPr lang="ru-RU" sz="2400" b="1" dirty="0" smtClean="0">
                <a:latin typeface="Times New Roman" pitchFamily="18" charset="0"/>
                <a:cs typeface="Times New Roman" pitchFamily="18" charset="0"/>
              </a:rPr>
              <a:t>контроля</a:t>
            </a:r>
            <a:br>
              <a:rPr lang="ru-RU" sz="2400" b="1" dirty="0" smtClean="0">
                <a:latin typeface="Times New Roman" pitchFamily="18" charset="0"/>
                <a:cs typeface="Times New Roman" pitchFamily="18" charset="0"/>
              </a:rPr>
            </a:br>
            <a:r>
              <a:rPr lang="ru-RU" sz="2400" b="1" dirty="0">
                <a:latin typeface="Times New Roman" pitchFamily="18" charset="0"/>
                <a:cs typeface="Times New Roman" pitchFamily="18" charset="0"/>
              </a:rPr>
              <a:t/>
            </a:r>
            <a:br>
              <a:rPr lang="ru-RU" sz="2400" b="1" dirty="0">
                <a:latin typeface="Times New Roman" pitchFamily="18" charset="0"/>
                <a:cs typeface="Times New Roman" pitchFamily="18" charset="0"/>
              </a:rPr>
            </a:br>
            <a:r>
              <a:rPr lang="ru-RU" sz="2400" dirty="0">
                <a:latin typeface="Times New Roman" pitchFamily="18" charset="0"/>
                <a:cs typeface="Times New Roman" pitchFamily="18" charset="0"/>
              </a:rPr>
              <a:t>Контрольные системы могут анализировать довольно широкий класс явлений: от измерения выходов организации до измерения организационного </a:t>
            </a:r>
            <a:r>
              <a:rPr lang="ru-RU" sz="2400" dirty="0" smtClean="0">
                <a:latin typeface="Times New Roman" pitchFamily="18" charset="0"/>
                <a:cs typeface="Times New Roman" pitchFamily="18" charset="0"/>
              </a:rPr>
              <a:t>поведения. </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smtClean="0">
                <a:latin typeface="Times New Roman" pitchFamily="18" charset="0"/>
                <a:cs typeface="Times New Roman" pitchFamily="18" charset="0"/>
              </a:rPr>
              <a:t>Контроль </a:t>
            </a:r>
            <a:r>
              <a:rPr lang="ru-RU" sz="2400" dirty="0">
                <a:latin typeface="Times New Roman" pitchFamily="18" charset="0"/>
                <a:cs typeface="Times New Roman" pitchFamily="18" charset="0"/>
              </a:rPr>
              <a:t>должен осуществляться на всех уровнях управления: корпоративном, </a:t>
            </a:r>
            <a:r>
              <a:rPr lang="ru-RU" sz="2400" dirty="0" err="1">
                <a:latin typeface="Times New Roman" pitchFamily="18" charset="0"/>
                <a:cs typeface="Times New Roman" pitchFamily="18" charset="0"/>
              </a:rPr>
              <a:t>дивизиональном</a:t>
            </a:r>
            <a:r>
              <a:rPr lang="ru-RU" sz="2400" dirty="0">
                <a:latin typeface="Times New Roman" pitchFamily="18" charset="0"/>
                <a:cs typeface="Times New Roman" pitchFamily="18" charset="0"/>
              </a:rPr>
              <a:t>, функциональном и индивидуальном.</a:t>
            </a:r>
            <a:endParaRPr lang="ru-RU"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2025131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fontScale="90000"/>
          </a:bodyPr>
          <a:lstStyle/>
          <a:p>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Таблица 1 - Типы </a:t>
            </a:r>
            <a:r>
              <a:rPr lang="ru-RU" sz="2700" dirty="0">
                <a:latin typeface="Times New Roman" pitchFamily="18" charset="0"/>
                <a:cs typeface="Times New Roman" pitchFamily="18" charset="0"/>
              </a:rPr>
              <a:t>контрольных систем и их содержание</a:t>
            </a:r>
            <a:r>
              <a:rPr lang="ru-RU" dirty="0"/>
              <a:t/>
            </a:r>
            <a:br>
              <a:rPr lang="ru-RU" dirty="0"/>
            </a:br>
            <a:endParaRPr lang="ru-RU" dirty="0"/>
          </a:p>
        </p:txBody>
      </p:sp>
      <p:graphicFrame>
        <p:nvGraphicFramePr>
          <p:cNvPr id="3" name="Объект 2"/>
          <p:cNvGraphicFramePr>
            <a:graphicFrameLocks noChangeAspect="1"/>
          </p:cNvGraphicFramePr>
          <p:nvPr>
            <p:extLst>
              <p:ext uri="{D42A27DB-BD31-4B8C-83A1-F6EECF244321}">
                <p14:modId xmlns:p14="http://schemas.microsoft.com/office/powerpoint/2010/main" val="3896359315"/>
              </p:ext>
            </p:extLst>
          </p:nvPr>
        </p:nvGraphicFramePr>
        <p:xfrm>
          <a:off x="251520" y="1484784"/>
          <a:ext cx="8424936" cy="5373216"/>
        </p:xfrm>
        <a:graphic>
          <a:graphicData uri="http://schemas.openxmlformats.org/presentationml/2006/ole">
            <mc:AlternateContent xmlns:mc="http://schemas.openxmlformats.org/markup-compatibility/2006">
              <mc:Choice xmlns:v="urn:schemas-microsoft-com:vml" Requires="v">
                <p:oleObj spid="_x0000_s1037" name="Документ" r:id="rId3" imgW="5992290" imgH="1685684" progId="Word.Document.12">
                  <p:embed/>
                </p:oleObj>
              </mc:Choice>
              <mc:Fallback>
                <p:oleObj name="Документ" r:id="rId3" imgW="5992290" imgH="1685684" progId="Word.Document.12">
                  <p:embed/>
                  <p:pic>
                    <p:nvPicPr>
                      <p:cNvPr id="0" name=""/>
                      <p:cNvPicPr/>
                      <p:nvPr/>
                    </p:nvPicPr>
                    <p:blipFill>
                      <a:blip r:embed="rId4"/>
                      <a:stretch>
                        <a:fillRect/>
                      </a:stretch>
                    </p:blipFill>
                    <p:spPr>
                      <a:xfrm>
                        <a:off x="251520" y="1484784"/>
                        <a:ext cx="8424936" cy="5373216"/>
                      </a:xfrm>
                      <a:prstGeom prst="rect">
                        <a:avLst/>
                      </a:prstGeom>
                    </p:spPr>
                  </p:pic>
                </p:oleObj>
              </mc:Fallback>
            </mc:AlternateContent>
          </a:graphicData>
        </a:graphic>
      </p:graphicFrame>
    </p:spTree>
    <p:extLst>
      <p:ext uri="{BB962C8B-B14F-4D97-AF65-F5344CB8AC3E}">
        <p14:creationId xmlns:p14="http://schemas.microsoft.com/office/powerpoint/2010/main" val="118739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856984" cy="6394722"/>
          </a:xfrm>
        </p:spPr>
        <p:txBody>
          <a:bodyPr>
            <a:normAutofit fontScale="90000"/>
          </a:bodyPr>
          <a:lstStyle/>
          <a:p>
            <a:r>
              <a:rPr lang="ru-RU" sz="2700" b="1" i="1" dirty="0">
                <a:latin typeface="Times New Roman" pitchFamily="18" charset="0"/>
                <a:cs typeface="Times New Roman" pitchFamily="18" charset="0"/>
              </a:rPr>
              <a:t>Рыночный контроль </a:t>
            </a:r>
            <a:r>
              <a:rPr lang="ru-RU" sz="2700" dirty="0">
                <a:latin typeface="Times New Roman" pitchFamily="18" charset="0"/>
                <a:cs typeface="Times New Roman" pitchFamily="18" charset="0"/>
              </a:rPr>
              <a:t>наиболее объективен, так как он производится на основе системы цен и позволяет оценить поведение </a:t>
            </a:r>
            <a:r>
              <a:rPr lang="ru-RU" sz="2700" dirty="0" smtClean="0">
                <a:latin typeface="Times New Roman" pitchFamily="18" charset="0"/>
                <a:cs typeface="Times New Roman" pitchFamily="18" charset="0"/>
              </a:rPr>
              <a:t>фирмы:</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1. </a:t>
            </a:r>
            <a:r>
              <a:rPr lang="ru-RU" sz="2700" b="1" dirty="0" smtClean="0">
                <a:latin typeface="Times New Roman" pitchFamily="18" charset="0"/>
                <a:cs typeface="Times New Roman" pitchFamily="18" charset="0"/>
              </a:rPr>
              <a:t>Рыночная </a:t>
            </a:r>
            <a:r>
              <a:rPr lang="ru-RU" sz="2700" b="1" dirty="0">
                <a:latin typeface="Times New Roman" pitchFamily="18" charset="0"/>
                <a:cs typeface="Times New Roman" pitchFamily="18" charset="0"/>
              </a:rPr>
              <a:t>цена акций </a:t>
            </a:r>
            <a:r>
              <a:rPr lang="ru-RU" sz="2700" dirty="0">
                <a:latin typeface="Times New Roman" pitchFamily="18" charset="0"/>
                <a:cs typeface="Times New Roman" pitchFamily="18" charset="0"/>
              </a:rPr>
              <a:t>определяется в результате конкуренции, и все ее колебания дают менеджерам представление об их деятельности в виде обратной связи</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2. </a:t>
            </a:r>
            <a:r>
              <a:rPr lang="ru-RU" sz="2700" b="1" dirty="0">
                <a:latin typeface="Times New Roman" pitchFamily="18" charset="0"/>
                <a:cs typeface="Times New Roman" pitchFamily="18" charset="0"/>
              </a:rPr>
              <a:t>Скорость возврата инвестиций </a:t>
            </a:r>
            <a:r>
              <a:rPr lang="ru-RU" sz="2700" dirty="0">
                <a:latin typeface="Times New Roman" pitchFamily="18" charset="0"/>
                <a:cs typeface="Times New Roman" pitchFamily="18" charset="0"/>
              </a:rPr>
              <a:t>измеряет отдачу инвестиционного капитала и является другой формой рыночного контроля</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3. </a:t>
            </a:r>
            <a:r>
              <a:rPr lang="ru-RU" sz="2700" dirty="0">
                <a:latin typeface="Times New Roman" pitchFamily="18" charset="0"/>
                <a:cs typeface="Times New Roman" pitchFamily="18" charset="0"/>
              </a:rPr>
              <a:t>На </a:t>
            </a:r>
            <a:r>
              <a:rPr lang="ru-RU" sz="2700" b="1" dirty="0">
                <a:latin typeface="Times New Roman" pitchFamily="18" charset="0"/>
                <a:cs typeface="Times New Roman" pitchFamily="18" charset="0"/>
              </a:rPr>
              <a:t>корпоративном уровне </a:t>
            </a:r>
            <a:r>
              <a:rPr lang="ru-RU" sz="2700" dirty="0">
                <a:latin typeface="Times New Roman" pitchFamily="18" charset="0"/>
                <a:cs typeface="Times New Roman" pitchFamily="18" charset="0"/>
              </a:rPr>
              <a:t>такая оценка может показать результаты деятельности компании относительно других фирм, на </a:t>
            </a:r>
            <a:r>
              <a:rPr lang="ru-RU" sz="2700" b="1" dirty="0" err="1">
                <a:latin typeface="Times New Roman" pitchFamily="18" charset="0"/>
                <a:cs typeface="Times New Roman" pitchFamily="18" charset="0"/>
              </a:rPr>
              <a:t>дивизиональном</a:t>
            </a:r>
            <a:r>
              <a:rPr lang="ru-RU" sz="2700" b="1" dirty="0">
                <a:latin typeface="Times New Roman" pitchFamily="18" charset="0"/>
                <a:cs typeface="Times New Roman" pitchFamily="18" charset="0"/>
              </a:rPr>
              <a:t> уровне </a:t>
            </a:r>
            <a:r>
              <a:rPr lang="ru-RU" sz="2700" dirty="0">
                <a:latin typeface="Times New Roman" pitchFamily="18" charset="0"/>
                <a:cs typeface="Times New Roman" pitchFamily="18" charset="0"/>
              </a:rPr>
              <a:t>это дает относительную оценку работы отделений фирмы, что важно для диверсификации.</a:t>
            </a:r>
            <a:r>
              <a:rPr lang="ru-RU" dirty="0"/>
              <a:t/>
            </a:r>
            <a:br>
              <a:rPr lang="ru-RU" dirty="0"/>
            </a:br>
            <a:endParaRPr lang="ru-RU" dirty="0"/>
          </a:p>
        </p:txBody>
      </p:sp>
    </p:spTree>
    <p:extLst>
      <p:ext uri="{BB962C8B-B14F-4D97-AF65-F5344CB8AC3E}">
        <p14:creationId xmlns:p14="http://schemas.microsoft.com/office/powerpoint/2010/main" val="17551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856984" cy="6466730"/>
          </a:xfrm>
        </p:spPr>
        <p:txBody>
          <a:bodyPr>
            <a:normAutofit/>
          </a:bodyPr>
          <a:lstStyle/>
          <a:p>
            <a:r>
              <a:rPr lang="ru-RU" sz="2400" b="1" dirty="0" smtClean="0">
                <a:latin typeface="Times New Roman" pitchFamily="18" charset="0"/>
                <a:cs typeface="Times New Roman" pitchFamily="18" charset="0"/>
              </a:rPr>
              <a:t>4.Трансферные </a:t>
            </a:r>
            <a:r>
              <a:rPr lang="ru-RU" sz="2400" b="1" dirty="0">
                <a:latin typeface="Times New Roman" pitchFamily="18" charset="0"/>
                <a:cs typeface="Times New Roman" pitchFamily="18" charset="0"/>
              </a:rPr>
              <a:t>цены </a:t>
            </a:r>
            <a:r>
              <a:rPr lang="ru-RU" sz="2400" dirty="0">
                <a:latin typeface="Times New Roman" pitchFamily="18" charset="0"/>
                <a:cs typeface="Times New Roman" pitchFamily="18" charset="0"/>
              </a:rPr>
              <a:t>показывают экономические взаимоотношения между отделениями. Они могут </a:t>
            </a:r>
            <a:r>
              <a:rPr lang="ru-RU" sz="2400" dirty="0" smtClean="0">
                <a:latin typeface="Times New Roman" pitchFamily="18" charset="0"/>
                <a:cs typeface="Times New Roman" pitchFamily="18" charset="0"/>
              </a:rPr>
              <a:t>устанавливаться двумя способами: на основе рыночных цен и на основ.</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5. На </a:t>
            </a:r>
            <a:r>
              <a:rPr lang="ru-RU" sz="2400" b="1" dirty="0" err="1" smtClean="0">
                <a:latin typeface="Times New Roman" pitchFamily="18" charset="0"/>
                <a:cs typeface="Times New Roman" pitchFamily="18" charset="0"/>
              </a:rPr>
              <a:t>дивизиональном</a:t>
            </a:r>
            <a:r>
              <a:rPr lang="ru-RU" sz="2400" b="1" dirty="0" smtClean="0">
                <a:latin typeface="Times New Roman" pitchFamily="18" charset="0"/>
                <a:cs typeface="Times New Roman" pitchFamily="18" charset="0"/>
              </a:rPr>
              <a:t> уровне </a:t>
            </a:r>
            <a:r>
              <a:rPr lang="ru-RU" sz="2400" dirty="0" smtClean="0">
                <a:latin typeface="Times New Roman" pitchFamily="18" charset="0"/>
                <a:cs typeface="Times New Roman" pitchFamily="18" charset="0"/>
              </a:rPr>
              <a:t>успех рыночного контроля зависит от способности менеджеров корпоративного и </a:t>
            </a:r>
            <a:r>
              <a:rPr lang="ru-RU" sz="2400" dirty="0" err="1" smtClean="0">
                <a:latin typeface="Times New Roman" pitchFamily="18" charset="0"/>
                <a:cs typeface="Times New Roman" pitchFamily="18" charset="0"/>
              </a:rPr>
              <a:t>дивизионального</a:t>
            </a:r>
            <a:r>
              <a:rPr lang="ru-RU" sz="2400" dirty="0" smtClean="0">
                <a:latin typeface="Times New Roman" pitchFamily="18" charset="0"/>
                <a:cs typeface="Times New Roman" pitchFamily="18" charset="0"/>
              </a:rPr>
              <a:t> уровня достичь равнозначных решений по ценовым ресурсам.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6. </a:t>
            </a:r>
            <a:r>
              <a:rPr lang="ru-RU" sz="2400" b="1" dirty="0" smtClean="0">
                <a:latin typeface="Times New Roman" pitchFamily="18" charset="0"/>
                <a:cs typeface="Times New Roman" pitchFamily="18" charset="0"/>
              </a:rPr>
              <a:t>Рыночный </a:t>
            </a:r>
            <a:r>
              <a:rPr lang="ru-RU" sz="2400" b="1" dirty="0">
                <a:latin typeface="Times New Roman" pitchFamily="18" charset="0"/>
                <a:cs typeface="Times New Roman" pitchFamily="18" charset="0"/>
              </a:rPr>
              <a:t>контроль </a:t>
            </a:r>
            <a:r>
              <a:rPr lang="ru-RU" sz="2400" dirty="0">
                <a:latin typeface="Times New Roman" pitchFamily="18" charset="0"/>
                <a:cs typeface="Times New Roman" pitchFamily="18" charset="0"/>
              </a:rPr>
              <a:t>- основа планирования портфеля, так как сравнение скоростей возврата инвестиций (ROI) - принципиальный путь оценки компанией деятельности своих отделений.</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4077216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12968" cy="6322714"/>
          </a:xfrm>
        </p:spPr>
        <p:txBody>
          <a:bodyPr>
            <a:normAutofit/>
          </a:bodyPr>
          <a:lstStyle/>
          <a:p>
            <a:r>
              <a:rPr lang="ru-RU" sz="2700" b="1" i="1" dirty="0">
                <a:latin typeface="Times New Roman" pitchFamily="18" charset="0"/>
                <a:cs typeface="Times New Roman" pitchFamily="18" charset="0"/>
              </a:rPr>
              <a:t>Контроль по выходу </a:t>
            </a:r>
            <a:r>
              <a:rPr lang="ru-RU" sz="2700" dirty="0">
                <a:latin typeface="Times New Roman" pitchFamily="18" charset="0"/>
                <a:cs typeface="Times New Roman" pitchFamily="18" charset="0"/>
              </a:rPr>
              <a:t>является следующей объективной формой контроля, который используется в отсутствие других объективных методов. При этом компания должна оценивать или прогнозировать достижение соответствующих целей по различным отделениям, функциям или </a:t>
            </a:r>
            <a:r>
              <a:rPr lang="ru-RU" sz="2700" dirty="0" smtClean="0">
                <a:latin typeface="Times New Roman" pitchFamily="18" charset="0"/>
                <a:cs typeface="Times New Roman" pitchFamily="18" charset="0"/>
              </a:rPr>
              <a:t>подразделениям:</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smtClean="0">
                <a:latin typeface="Times New Roman" pitchFamily="18" charset="0"/>
                <a:cs typeface="Times New Roman" pitchFamily="18" charset="0"/>
              </a:rPr>
              <a:t>1. На </a:t>
            </a:r>
            <a:r>
              <a:rPr lang="ru-RU" sz="2700" b="1" dirty="0" err="1">
                <a:latin typeface="Times New Roman" pitchFamily="18" charset="0"/>
                <a:cs typeface="Times New Roman" pitchFamily="18" charset="0"/>
              </a:rPr>
              <a:t>дивизиональном</a:t>
            </a:r>
            <a:r>
              <a:rPr lang="ru-RU" sz="2700" b="1" dirty="0">
                <a:latin typeface="Times New Roman" pitchFamily="18" charset="0"/>
                <a:cs typeface="Times New Roman" pitchFamily="18" charset="0"/>
              </a:rPr>
              <a:t> уровне </a:t>
            </a:r>
            <a:r>
              <a:rPr lang="ru-RU" sz="2700" dirty="0">
                <a:latin typeface="Times New Roman" pitchFamily="18" charset="0"/>
                <a:cs typeface="Times New Roman" pitchFamily="18" charset="0"/>
              </a:rPr>
              <a:t>оцениваются объемы продаж, производительность, рост и контролируемая доля рынка. </a:t>
            </a:r>
            <a:endParaRPr lang="ru-RU" dirty="0"/>
          </a:p>
        </p:txBody>
      </p:sp>
    </p:spTree>
    <p:extLst>
      <p:ext uri="{BB962C8B-B14F-4D97-AF65-F5344CB8AC3E}">
        <p14:creationId xmlns:p14="http://schemas.microsoft.com/office/powerpoint/2010/main" val="20899285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74638"/>
            <a:ext cx="8712968" cy="6394722"/>
          </a:xfrm>
        </p:spPr>
        <p:txBody>
          <a:bodyPr>
            <a:noAutofit/>
          </a:bodyPr>
          <a:lstStyle/>
          <a:p>
            <a:r>
              <a:rPr lang="ru-RU" sz="2400" dirty="0" smtClean="0">
                <a:latin typeface="Times New Roman" pitchFamily="18" charset="0"/>
                <a:cs typeface="Times New Roman" pitchFamily="18" charset="0"/>
              </a:rPr>
              <a:t>2. </a:t>
            </a:r>
            <a:r>
              <a:rPr lang="ru-RU" sz="2400" b="1" dirty="0" smtClean="0">
                <a:latin typeface="Times New Roman" pitchFamily="18" charset="0"/>
                <a:cs typeface="Times New Roman" pitchFamily="18" charset="0"/>
              </a:rPr>
              <a:t>На </a:t>
            </a:r>
            <a:r>
              <a:rPr lang="ru-RU" sz="2400" b="1" dirty="0">
                <a:latin typeface="Times New Roman" pitchFamily="18" charset="0"/>
                <a:cs typeface="Times New Roman" pitchFamily="18" charset="0"/>
              </a:rPr>
              <a:t>функциональном уровне </a:t>
            </a:r>
            <a:r>
              <a:rPr lang="ru-RU" sz="2400" dirty="0">
                <a:latin typeface="Times New Roman" pitchFamily="18" charset="0"/>
                <a:cs typeface="Times New Roman" pitchFamily="18" charset="0"/>
              </a:rPr>
              <a:t>также оцениваются степень достижения соответствующих целей. Функциональные результаты могут быть использованы для разработки компанией отличительных преимуществ, они одновременно - мощные методы контроля поведения персонала</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smtClean="0">
                <a:latin typeface="Times New Roman" pitchFamily="18" charset="0"/>
                <a:cs typeface="Times New Roman" pitchFamily="18" charset="0"/>
              </a:rPr>
              <a:t>3. </a:t>
            </a:r>
            <a:r>
              <a:rPr lang="ru-RU" sz="2400" b="1" dirty="0" smtClean="0">
                <a:latin typeface="Times New Roman" pitchFamily="18" charset="0"/>
                <a:cs typeface="Times New Roman" pitchFamily="18" charset="0"/>
              </a:rPr>
              <a:t>Контроль </a:t>
            </a:r>
            <a:r>
              <a:rPr lang="ru-RU" sz="2400" b="1" dirty="0">
                <a:latin typeface="Times New Roman" pitchFamily="18" charset="0"/>
                <a:cs typeface="Times New Roman" pitchFamily="18" charset="0"/>
              </a:rPr>
              <a:t>по индивидуальным результатам </a:t>
            </a:r>
            <a:r>
              <a:rPr lang="ru-RU" sz="2400" dirty="0">
                <a:latin typeface="Times New Roman" pitchFamily="18" charset="0"/>
                <a:cs typeface="Times New Roman" pitchFamily="18" charset="0"/>
              </a:rPr>
              <a:t>обычен на всех уровнях - высшие менеджеры, сбытовики, производственники и т.д. Однако, когда есть затруднения в оценки деятельности (например, в сфере НИОКР или при коллективной работе) очень трудно оценить индивидуальную отдачу. Несоответствующее использование контроля по выходу может привести к отрицательным последствиям на всех уровнях организации.</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40075607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TotalTime>
  <Words>241</Words>
  <Application>Microsoft Office PowerPoint</Application>
  <PresentationFormat>Экран (4:3)</PresentationFormat>
  <Paragraphs>17</Paragraphs>
  <Slides>17</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17</vt:i4>
      </vt:variant>
    </vt:vector>
  </HeadingPairs>
  <TitlesOfParts>
    <vt:vector size="19" baseType="lpstr">
      <vt:lpstr>Тема Office</vt:lpstr>
      <vt:lpstr>Документ Microsoft Word</vt:lpstr>
      <vt:lpstr>Тема 11. ОРГАНИЗАЦИЯ СТРАТЕГИЧЕСКОГО КОНТРОЛЯ  1. Роль контроля в реализации стратегии  2. Типы систем контроля  3. Уровни управления и системы контроля </vt:lpstr>
      <vt:lpstr>1. Роль контроля в реализации стратегии  Реализация стратегии включает выбор правильной комбинации структуры и контроля реализации стратегии компании.  Системы стратегического контроля являются системами формального целеполагания контроля, наблюдения, оценок и обратной связи, которые обеспечивают менеджеров информацией о деятельности организации и необходимости корректирующих воздействий.    </vt:lpstr>
      <vt:lpstr>Следовательно, система контроля должна реализовать четыре ступени действий:  - установление стандартов оценки функционирования, которые должны разрабатываться одновременно со стратегией;  - создание измерительной системы, которая покажет степень достижения целей, что является комплексной задачей, так как многие действия трудно оценить;  - сравнение реального функционирования с установленными целями;  - оценка результатов сравнения и выработка, при необходимости, корректирующих действий.</vt:lpstr>
      <vt:lpstr>2. Типы систем контроля  Контрольные системы могут анализировать довольно широкий класс явлений: от измерения выходов организации до измерения организационного поведения.   Контроль должен осуществляться на всех уровнях управления: корпоративном, дивизиональном, функциональном и индивидуальном.</vt:lpstr>
      <vt:lpstr> Таблица 1 - Типы контрольных систем и их содержание </vt:lpstr>
      <vt:lpstr>Рыночный контроль наиболее объективен, так как он производится на основе системы цен и позволяет оценить поведение фирмы:  1. Рыночная цена акций определяется в результате конкуренции, и все ее колебания дают менеджерам представление об их деятельности в виде обратной связи.  2. Скорость возврата инвестиций измеряет отдачу инвестиционного капитала и является другой формой рыночного контроля.  3. На корпоративном уровне такая оценка может показать результаты деятельности компании относительно других фирм, на дивизиональном уровне это дает относительную оценку работы отделений фирмы, что важно для диверсификации. </vt:lpstr>
      <vt:lpstr>4.Трансферные цены показывают экономические взаимоотношения между отделениями. Они могут устанавливаться двумя способами: на основе рыночных цен и на основ.  5. На дивизиональном уровне успех рыночного контроля зависит от способности менеджеров корпоративного и дивизионального уровня достичь равнозначных решений по ценовым ресурсам.   6. Рыночный контроль - основа планирования портфеля, так как сравнение скоростей возврата инвестиций (ROI) - принципиальный путь оценки компанией деятельности своих отделений. </vt:lpstr>
      <vt:lpstr>Контроль по выходу является следующей объективной формой контроля, который используется в отсутствие других объективных методов. При этом компания должна оценивать или прогнозировать достижение соответствующих целей по различным отделениям, функциям или подразделениям:  1. На дивизиональном уровне оцениваются объемы продаж, производительность, рост и контролируемая доля рынка. </vt:lpstr>
      <vt:lpstr>2. На функциональном уровне также оцениваются степень достижения соответствующих целей. Функциональные результаты могут быть использованы для разработки компанией отличительных преимуществ, они одновременно - мощные методы контроля поведения персонала.  3. Контроль по индивидуальным результатам обычен на всех уровнях - высшие менеджеры, сбытовики, производственники и т.д. Однако, когда есть затруднения в оценки деятельности (например, в сфере НИОКР или при коллективной работе) очень трудно оценить индивидуальную отдачу. Несоответствующее использование контроля по выходу может привести к отрицательным последствиям на всех уровнях организации.</vt:lpstr>
      <vt:lpstr>Бюрократический контроль - директивная форма контролирования поведения подразделений, функциональных органов и работников: им предписываются наилучшие способы достижения результатов:   1. Правила и процедуры являются руководствами к действию. Они указывают, что должно быть сделано и таким образом стандартное поведение дает предсказуемый результат и предсказуемую реакцию. Обычно они полезны при рутинных ситуациях, но затруднительно их использование в противоположном случае.  2. Бюджеты - это собрание правил распределения ресурсов. Они определяются структурой организации и устанавливают определенные ограничения. Особое внимание должно быть уделено тому, чтобы при их выполнении не было конфликтов между отделениями и функциональными органами. </vt:lpstr>
      <vt:lpstr>3. Стандартизация - очень важный способ контроля поведения. Стандартизации могут быть подвергнуты входы, процессы и выходы. Входы контролируются с тем, чтобы обеспечить на них высокое качество человеческих или физических ресурсов. Процесс стандартизируется с целью программирования деятельности и обеспечения минимальных издержек и высокого качества. Организационные выходы стандартизируются по специфическим критериям конечной продукции, по качеству и сервисному обслуживанию.</vt:lpstr>
      <vt:lpstr>Контроль со стороны коллектива основывается на создании внутренней системы результатов фирмы:  1. Работники сами устанавливают нормы и результаты своего поведения.  2. Такой контроль полезен в соединении со стандартизацией входов. 3. В большой организации различные отделения или продуктивные линии могут иметь различные культуры, и такая ситуация подрывает связи между ними.  4. Контроль со стороны коллектива неудобен, когда компания быстро растет или меняется, так как нет времени для учета этих организационных изменений. </vt:lpstr>
      <vt:lpstr>3. Уровни управления и системы контроля  Стратегический выбор на функциональном, СЗХ и корпоративном уровнях естественным образом определяет структуру управления и системы контроля. </vt:lpstr>
      <vt:lpstr>    А. Функциональный уровень  Таблица 2 - Типы структур управления и контроля  для основных функций деятельности фирмы   </vt:lpstr>
      <vt:lpstr> Б. Уровень СЗХ (отраслевого бизнеса) Выбор системы контроля зависит от используемой стратегии (табл. 3) и стадии жизненного цикла отрасли (табл. 4).  Таблица 3 - Использование систем контроля при различных стратегиях  </vt:lpstr>
      <vt:lpstr> Таблица 4 - Стадии жизненного цикла СЗХ и типы контроля </vt:lpstr>
      <vt:lpstr>  В. Система контроля на уровне корпорации Структуры управления и контроля зависят от выбранной стратегии, степени синергизма СЗХ (табл. 5).  Таблица 5 - Корпоративная стратегия и типы контроля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11. ОРГАНИЗАЦИЯ СТРАТЕГИЧЕСКОГО КОНТРОЛЯ  1. Роль контроля в реализации стратегии </dc:title>
  <dc:creator>Светлана Лёвушкина</dc:creator>
  <cp:lastModifiedBy>Home</cp:lastModifiedBy>
  <cp:revision>15</cp:revision>
  <dcterms:created xsi:type="dcterms:W3CDTF">2014-12-11T16:47:55Z</dcterms:created>
  <dcterms:modified xsi:type="dcterms:W3CDTF">2014-12-11T17:26:10Z</dcterms:modified>
</cp:coreProperties>
</file>